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72" r:id="rId3"/>
    <p:sldId id="273" r:id="rId4"/>
    <p:sldId id="281" r:id="rId5"/>
    <p:sldId id="270" r:id="rId6"/>
    <p:sldId id="271" r:id="rId7"/>
    <p:sldId id="261" r:id="rId8"/>
    <p:sldId id="274" r:id="rId9"/>
    <p:sldId id="278" r:id="rId10"/>
    <p:sldId id="279" r:id="rId11"/>
    <p:sldId id="280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529" autoAdjust="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12E26E22-71B0-4386-A84F-ABF2FF66A99F}">
      <dgm:prSet phldrT="[Text]"/>
      <dgm:spPr/>
      <dgm:t>
        <a:bodyPr/>
        <a:lstStyle/>
        <a:p>
          <a:r>
            <a:rPr lang="en-US" dirty="0" smtClean="0"/>
            <a:t>Data</a:t>
          </a:r>
          <a:r>
            <a:rPr lang="en-US" baseline="0" dirty="0" smtClean="0"/>
            <a:t> Generator/</a:t>
          </a:r>
        </a:p>
        <a:p>
          <a:r>
            <a:rPr lang="en-US" baseline="0" dirty="0" smtClean="0"/>
            <a:t>Preprocessing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/>
      <dgm:spPr/>
      <dgm:t>
        <a:bodyPr/>
        <a:lstStyle/>
        <a:p>
          <a:r>
            <a:rPr lang="en-US" dirty="0" smtClean="0"/>
            <a:t>CNN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/>
      <dgm:spPr/>
      <dgm:t>
        <a:bodyPr/>
        <a:lstStyle/>
        <a:p>
          <a:r>
            <a:rPr lang="en-US" dirty="0" smtClean="0"/>
            <a:t>Web App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919A589F-F74A-40C3-BE88-AB8730BCAB04}" type="pres">
      <dgm:prSet presAssocID="{12E26E22-71B0-4386-A84F-ABF2FF66A99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B909D0-D4F6-48D4-81DA-A58F34AE3646}" srcId="{44156040-AF98-4F2C-9909-9F2439F6F588}" destId="{A8B05E70-CCF1-4080-8EEE-6873C9D4B630}" srcOrd="1" destOrd="0" parTransId="{11D1F3D3-0002-4131-9F84-22FBF8692DA9}" sibTransId="{B6438016-7365-4FC0-A372-D90585B4B6EE}"/>
    <dgm:cxn modelId="{777DC3C6-D336-4C94-A624-E5582A07ECAA}" srcId="{44156040-AF98-4F2C-9909-9F2439F6F588}" destId="{42147153-A6C2-4177-BA7D-2ACCC2C1B2F7}" srcOrd="2" destOrd="0" parTransId="{C6F68745-4C20-4204-96A6-585691399C14}" sibTransId="{0C6B132F-0347-46BA-86A4-3FAFB6676411}"/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937639B3-2352-48E4-A96B-F63DF2119D92}" srcId="{44156040-AF98-4F2C-9909-9F2439F6F588}" destId="{12E26E22-71B0-4386-A84F-ABF2FF66A99F}" srcOrd="0" destOrd="0" parTransId="{3A6CB3CB-0F71-4CA8-93AA-0E3E3D59D313}" sibTransId="{E1826C46-15A2-4345-B986-53D05F21F155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A8C49188-74D0-46A6-A671-569711775D6B}" type="presParOf" srcId="{1C61A9A2-33F2-469B-8AC4-A104A5A98D78}" destId="{919A589F-F74A-40C3-BE88-AB8730BCAB04}" srcOrd="0" destOrd="0" presId="urn:microsoft.com/office/officeart/2005/8/layout/chevron1"/>
    <dgm:cxn modelId="{DF828B00-7F32-4A0D-9D43-9FD5AE3C854B}" type="presParOf" srcId="{1C61A9A2-33F2-469B-8AC4-A104A5A98D78}" destId="{01C6BCDE-530E-4D03-9CF5-9AB36CDC1FE1}" srcOrd="1" destOrd="0" presId="urn:microsoft.com/office/officeart/2005/8/layout/chevron1"/>
    <dgm:cxn modelId="{2FC0E474-8734-4209-BD6D-C297DEE76CB4}" type="presParOf" srcId="{1C61A9A2-33F2-469B-8AC4-A104A5A98D78}" destId="{268F2328-4548-422B-9C65-80797E16B241}" srcOrd="2" destOrd="0" presId="urn:microsoft.com/office/officeart/2005/8/layout/chevron1"/>
    <dgm:cxn modelId="{30A10B48-C159-4CE5-AFE2-9908BF17AD25}" type="presParOf" srcId="{1C61A9A2-33F2-469B-8AC4-A104A5A98D78}" destId="{8CB78EC1-7B74-4B6E-94C6-5F808A049A1F}" srcOrd="3" destOrd="0" presId="urn:microsoft.com/office/officeart/2005/8/layout/chevron1"/>
    <dgm:cxn modelId="{3065F5B9-06B1-4353-A251-703F2693DE95}" type="presParOf" srcId="{1C61A9A2-33F2-469B-8AC4-A104A5A98D78}" destId="{BDD0B0F7-A87C-4B5B-A4C3-4E4BE6EB0FE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A589F-F74A-40C3-BE88-AB8730BCAB04}">
      <dsp:nvSpPr>
        <dsp:cNvPr id="0" name=""/>
        <dsp:cNvSpPr/>
      </dsp:nvSpPr>
      <dsp:spPr>
        <a:xfrm>
          <a:off x="3170" y="1742020"/>
          <a:ext cx="3862899" cy="154515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Data</a:t>
          </a:r>
          <a:r>
            <a:rPr lang="en-US" sz="2700" kern="1200" baseline="0" dirty="0" smtClean="0"/>
            <a:t> Generator/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baseline="0" dirty="0" smtClean="0"/>
            <a:t>Preprocessing</a:t>
          </a:r>
        </a:p>
      </dsp:txBody>
      <dsp:txXfrm>
        <a:off x="775750" y="1742020"/>
        <a:ext cx="2317740" cy="1545159"/>
      </dsp:txXfrm>
    </dsp:sp>
    <dsp:sp modelId="{268F2328-4548-422B-9C65-80797E16B241}">
      <dsp:nvSpPr>
        <dsp:cNvPr id="0" name=""/>
        <dsp:cNvSpPr/>
      </dsp:nvSpPr>
      <dsp:spPr>
        <a:xfrm>
          <a:off x="3479779" y="1742020"/>
          <a:ext cx="3862899" cy="154515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CNN</a:t>
          </a:r>
          <a:endParaRPr lang="en-US" sz="2700" kern="1200" dirty="0"/>
        </a:p>
      </dsp:txBody>
      <dsp:txXfrm>
        <a:off x="4252359" y="1742020"/>
        <a:ext cx="2317740" cy="1545159"/>
      </dsp:txXfrm>
    </dsp:sp>
    <dsp:sp modelId="{BDD0B0F7-A87C-4B5B-A4C3-4E4BE6EB0FE4}">
      <dsp:nvSpPr>
        <dsp:cNvPr id="0" name=""/>
        <dsp:cNvSpPr/>
      </dsp:nvSpPr>
      <dsp:spPr>
        <a:xfrm>
          <a:off x="6956389" y="1742020"/>
          <a:ext cx="3862899" cy="154515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Web App</a:t>
          </a:r>
        </a:p>
      </dsp:txBody>
      <dsp:txXfrm>
        <a:off x="7728969" y="1742020"/>
        <a:ext cx="2317740" cy="1545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5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6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5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9/14/2018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openxmlformats.org/officeDocument/2006/relationships/image" Target="../media/image7.png"/><Relationship Id="rId3" Type="http://schemas.openxmlformats.org/officeDocument/2006/relationships/audio" Target="NULL" TargetMode="External"/><Relationship Id="rId7" Type="http://schemas.microsoft.com/office/2007/relationships/media" Target="../media/media6.wav"/><Relationship Id="rId12" Type="http://schemas.openxmlformats.org/officeDocument/2006/relationships/image" Target="../media/image6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image" Target="../media/image5.png"/><Relationship Id="rId5" Type="http://schemas.microsoft.com/office/2007/relationships/media" Target="../media/media5.wav"/><Relationship Id="rId10" Type="http://schemas.openxmlformats.org/officeDocument/2006/relationships/notesSlide" Target="../notesSlides/notesSlide2.xml"/><Relationship Id="rId4" Type="http://schemas.microsoft.com/office/2007/relationships/media" Target="../media/media4.wav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that sound?</a:t>
            </a:r>
            <a:endParaRPr lang="en-US" dirty="0"/>
          </a:p>
        </p:txBody>
      </p:sp>
      <p:pic>
        <p:nvPicPr>
          <p:cNvPr id="5" name="Picture Placeholder 4" descr="City street with motion blur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General Purpose Automatic Audio Tagging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" b="76"/>
          <a:stretch/>
        </p:blipFill>
        <p:spPr>
          <a:xfrm>
            <a:off x="5403981" y="1529109"/>
            <a:ext cx="5568819" cy="5328892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3965510" y="1959429"/>
            <a:ext cx="1091682" cy="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74033" y="1688840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221283" y="6386492"/>
            <a:ext cx="1091682" cy="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29806" y="5934670"/>
            <a:ext cx="1791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 Probability Outputs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11395" y="3331329"/>
            <a:ext cx="2544617" cy="61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11395" y="4053256"/>
            <a:ext cx="2544617" cy="6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9865" y="3731890"/>
            <a:ext cx="1791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Convolution, Pooling, Drop Out Layers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11395" y="4228153"/>
            <a:ext cx="2544617" cy="54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29016" y="4493510"/>
            <a:ext cx="2626996" cy="107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Accuracy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240" y="1968759"/>
            <a:ext cx="3017520" cy="4343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30% Accuracy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618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45676" y="1828800"/>
            <a:ext cx="6172200" cy="4343400"/>
          </a:xfrm>
        </p:spPr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TODO: GET VIDEO OF APP BEING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Considerations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47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Visual Representations of Audio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Mel Spectrogram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Transfer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86159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Non-Speech Video Annotation</a:t>
            </a:r>
            <a:endParaRPr lang="en-US" dirty="0"/>
          </a:p>
        </p:txBody>
      </p:sp>
      <p:pic>
        <p:nvPicPr>
          <p:cNvPr id="5" name="ManofSteel-TirePopsandKidsScre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177" y="1548883"/>
            <a:ext cx="9515358" cy="40205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0" y="59970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F4F4F"/>
                </a:solidFill>
                <a:latin typeface="PT Serif"/>
              </a:rPr>
              <a:t>Source: </a:t>
            </a:r>
            <a:r>
              <a:rPr lang="en-US" i="1" dirty="0">
                <a:solidFill>
                  <a:srgbClr val="4F4F4F"/>
                </a:solidFill>
                <a:latin typeface="PT Serif"/>
              </a:rPr>
              <a:t>Man of Steel</a:t>
            </a:r>
            <a:r>
              <a:rPr lang="en-US" dirty="0">
                <a:solidFill>
                  <a:srgbClr val="4F4F4F"/>
                </a:solidFill>
                <a:latin typeface="PT Serif"/>
              </a:rPr>
              <a:t>, 2013. Blu-Ray. Featured caption: [TIRE POPS AND KIDS SCREAM].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Non-Speech Video Annotation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7028" y="58344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/>
              <a:t>Source: </a:t>
            </a:r>
            <a:r>
              <a:rPr lang="en-US" i="1" dirty="0"/>
              <a:t>Les </a:t>
            </a:r>
            <a:r>
              <a:rPr lang="en-US" i="1" dirty="0" err="1"/>
              <a:t>Miserables</a:t>
            </a:r>
            <a:r>
              <a:rPr lang="en-US" dirty="0"/>
              <a:t>, 2012. DVD. Featured caption: (RAINDROPS PATTERING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LesMis-RaindropsPatter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0905" y="1562293"/>
            <a:ext cx="7348246" cy="40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 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39959" y="1828802"/>
            <a:ext cx="2612571" cy="43434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Gunshot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Scream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Car Crash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Window Smash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" t="-429" r="8815" b="429"/>
          <a:stretch/>
        </p:blipFill>
        <p:spPr>
          <a:xfrm>
            <a:off x="3424335" y="1828801"/>
            <a:ext cx="8789436" cy="4343400"/>
          </a:xfrm>
        </p:spPr>
      </p:pic>
    </p:spTree>
    <p:extLst>
      <p:ext uri="{BB962C8B-B14F-4D97-AF65-F5344CB8AC3E}">
        <p14:creationId xmlns:p14="http://schemas.microsoft.com/office/powerpoint/2010/main" val="4856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sounds?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199636" y="3641124"/>
            <a:ext cx="4759121" cy="2784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musical instruments</a:t>
            </a:r>
          </a:p>
          <a:p>
            <a:pPr marL="0" indent="0" algn="ctr">
              <a:buNone/>
            </a:pPr>
            <a:r>
              <a:rPr lang="en-US" sz="3600" dirty="0" smtClean="0"/>
              <a:t>human </a:t>
            </a:r>
            <a:r>
              <a:rPr lang="en-US" sz="3600" dirty="0"/>
              <a:t>sounds</a:t>
            </a:r>
            <a:r>
              <a:rPr lang="en-US" sz="3600" dirty="0" smtClean="0"/>
              <a:t>,</a:t>
            </a:r>
          </a:p>
          <a:p>
            <a:pPr marL="0" indent="0" algn="ctr">
              <a:buNone/>
            </a:pPr>
            <a:r>
              <a:rPr lang="en-US" sz="3600" dirty="0" smtClean="0"/>
              <a:t>domestic sounds,</a:t>
            </a:r>
          </a:p>
          <a:p>
            <a:pPr marL="0" indent="0" algn="ctr">
              <a:buNone/>
            </a:pPr>
            <a:r>
              <a:rPr lang="en-US" sz="3600" dirty="0" smtClean="0"/>
              <a:t>animals</a:t>
            </a:r>
            <a:endParaRPr lang="en-US" sz="36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6" y="1571204"/>
            <a:ext cx="4759121" cy="1790700"/>
          </a:xfrm>
        </p:spPr>
      </p:pic>
      <p:sp>
        <p:nvSpPr>
          <p:cNvPr id="10" name="Plus 9"/>
          <p:cNvSpPr/>
          <p:nvPr/>
        </p:nvSpPr>
        <p:spPr>
          <a:xfrm>
            <a:off x="5750767" y="2163309"/>
            <a:ext cx="690466" cy="6064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43" y="1865586"/>
            <a:ext cx="4442867" cy="12019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33243" y="3641123"/>
            <a:ext cx="44428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Vocabulary of 41+ labels from Google’s </a:t>
            </a:r>
            <a:r>
              <a:rPr lang="en-US" sz="3600" dirty="0" err="1"/>
              <a:t>AudioSet</a:t>
            </a:r>
            <a:r>
              <a:rPr lang="en-US" sz="3600" dirty="0"/>
              <a:t> </a:t>
            </a:r>
            <a:r>
              <a:rPr lang="en-US" sz="3600" dirty="0" smtClean="0"/>
              <a:t>ontology</a:t>
            </a:r>
          </a:p>
        </p:txBody>
      </p:sp>
      <p:pic>
        <p:nvPicPr>
          <p:cNvPr id="16" name="00c934d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49157" y="4398147"/>
            <a:ext cx="609600" cy="609600"/>
          </a:xfrm>
          <a:prstGeom prst="rect">
            <a:avLst/>
          </a:prstGeom>
        </p:spPr>
      </p:pic>
      <p:pic>
        <p:nvPicPr>
          <p:cNvPr id="17" name="00cb787c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3628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45296" y="3648937"/>
            <a:ext cx="609600" cy="609600"/>
          </a:xfrm>
          <a:prstGeom prst="rect">
            <a:avLst/>
          </a:prstGeom>
        </p:spPr>
      </p:pic>
      <p:pic>
        <p:nvPicPr>
          <p:cNvPr id="18" name="00e2b4c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08676" y="5815914"/>
            <a:ext cx="609600" cy="609600"/>
          </a:xfrm>
          <a:prstGeom prst="rect">
            <a:avLst/>
          </a:prstGeom>
        </p:spPr>
      </p:pic>
      <p:pic>
        <p:nvPicPr>
          <p:cNvPr id="19" name="0a8d300c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49157" y="51473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7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0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1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Distribution and Metric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Mostly balanced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accuracy</a:t>
            </a:r>
            <a:r>
              <a:rPr lang="en-US" sz="2400" dirty="0" smtClean="0"/>
              <a:t> will be a sufficient metric</a:t>
            </a:r>
            <a:endParaRPr lang="en-US" sz="24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1" r="126" b="-260"/>
          <a:stretch/>
        </p:blipFill>
        <p:spPr>
          <a:xfrm>
            <a:off x="4534678" y="1547266"/>
            <a:ext cx="7116884" cy="5310733"/>
          </a:xfrm>
        </p:spPr>
      </p:pic>
    </p:spTree>
    <p:extLst>
      <p:ext uri="{BB962C8B-B14F-4D97-AF65-F5344CB8AC3E}">
        <p14:creationId xmlns:p14="http://schemas.microsoft.com/office/powerpoint/2010/main" val="233371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pipeline</a:t>
            </a:r>
            <a:endParaRPr lang="en-US" dirty="0"/>
          </a:p>
        </p:txBody>
      </p:sp>
      <p:graphicFrame>
        <p:nvGraphicFramePr>
          <p:cNvPr id="6" name="Content Placeholder 5" descr="Basic Chevron Process diagram showing 4 steps arranged from left to righ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267979"/>
              </p:ext>
            </p:extLst>
          </p:nvPr>
        </p:nvGraphicFramePr>
        <p:xfrm>
          <a:off x="1295399" y="1828800"/>
          <a:ext cx="10822459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" b="76"/>
          <a:stretch/>
        </p:blipFill>
        <p:spPr>
          <a:xfrm>
            <a:off x="5403981" y="1529109"/>
            <a:ext cx="5568819" cy="5328892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3965510" y="1959429"/>
            <a:ext cx="1091682" cy="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74033" y="1688840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0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" b="76"/>
          <a:stretch/>
        </p:blipFill>
        <p:spPr>
          <a:xfrm>
            <a:off x="5403981" y="1529109"/>
            <a:ext cx="5568819" cy="5328892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3965510" y="1959429"/>
            <a:ext cx="1091682" cy="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74033" y="1688840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11395" y="3331329"/>
            <a:ext cx="2544617" cy="61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11395" y="4053256"/>
            <a:ext cx="2544617" cy="6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9865" y="3731890"/>
            <a:ext cx="1791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Convolution, Pooling, Drop Out Layers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11395" y="4228153"/>
            <a:ext cx="2544617" cy="54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29016" y="4493510"/>
            <a:ext cx="2626996" cy="107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61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144</TotalTime>
  <Words>160</Words>
  <Application>Microsoft Office PowerPoint</Application>
  <PresentationFormat>Widescreen</PresentationFormat>
  <Paragraphs>50</Paragraphs>
  <Slides>13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Book Antiqua</vt:lpstr>
      <vt:lpstr>PT Serif</vt:lpstr>
      <vt:lpstr>Sales Direction 16X9</vt:lpstr>
      <vt:lpstr>What’s that sound?</vt:lpstr>
      <vt:lpstr>Non-Speech Video Annotation</vt:lpstr>
      <vt:lpstr>Non-Speech Video Annotation</vt:lpstr>
      <vt:lpstr>Public Security </vt:lpstr>
      <vt:lpstr>What sounds?</vt:lpstr>
      <vt:lpstr>Class Distribution and Metric</vt:lpstr>
      <vt:lpstr>My pipeline</vt:lpstr>
      <vt:lpstr>CNN Architecture</vt:lpstr>
      <vt:lpstr>CNN Architecture</vt:lpstr>
      <vt:lpstr>CNN Architecture</vt:lpstr>
      <vt:lpstr>Mean Accuracy</vt:lpstr>
      <vt:lpstr>Application</vt:lpstr>
      <vt:lpstr>Future Considerations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Gabriel Giraldo-Wingler</dc:creator>
  <cp:lastModifiedBy>Gabriel Giraldo-Wingler</cp:lastModifiedBy>
  <cp:revision>16</cp:revision>
  <dcterms:created xsi:type="dcterms:W3CDTF">2018-09-14T07:29:51Z</dcterms:created>
  <dcterms:modified xsi:type="dcterms:W3CDTF">2018-09-14T09:54:10Z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